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86" r:id="rId3"/>
    <p:sldId id="261" r:id="rId4"/>
    <p:sldId id="262" r:id="rId5"/>
    <p:sldId id="283" r:id="rId6"/>
    <p:sldId id="284" r:id="rId7"/>
    <p:sldId id="287" r:id="rId8"/>
    <p:sldId id="285" r:id="rId9"/>
    <p:sldId id="290" r:id="rId10"/>
    <p:sldId id="288" r:id="rId11"/>
    <p:sldId id="289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AEF2A2-46BF-49F0-BC7E-1395C6BA7404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B01621-AA6E-4396-8859-CD6F59D57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458200" cy="1222375"/>
          </a:xfrm>
        </p:spPr>
        <p:txBody>
          <a:bodyPr>
            <a:normAutofit/>
          </a:bodyPr>
          <a:lstStyle/>
          <a:p>
            <a:r>
              <a:rPr lang="en-US" dirty="0" smtClean="0"/>
              <a:t>10/31/2012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Prepared for the Texas Department of Transportation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8392"/>
            <a:ext cx="3200400" cy="37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#3 – Controlled Compatibility Land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  <a:p>
            <a:pPr lvl="1"/>
            <a:r>
              <a:rPr lang="en-US" dirty="0" smtClean="0"/>
              <a:t>Data collection process</a:t>
            </a:r>
          </a:p>
          <a:p>
            <a:pPr lvl="1"/>
            <a:r>
              <a:rPr lang="en-US" dirty="0" smtClean="0"/>
              <a:t>75% of parcel data “reclassified”</a:t>
            </a:r>
          </a:p>
          <a:p>
            <a:pPr lvl="1"/>
            <a:r>
              <a:rPr lang="en-US" dirty="0" smtClean="0"/>
              <a:t>Record crossover</a:t>
            </a:r>
          </a:p>
          <a:p>
            <a:r>
              <a:rPr lang="en-US" dirty="0" smtClean="0"/>
              <a:t>Present work</a:t>
            </a:r>
          </a:p>
          <a:p>
            <a:pPr lvl="1"/>
            <a:r>
              <a:rPr lang="en-US" dirty="0" smtClean="0"/>
              <a:t>Reclassification of parcel data to existing land use categories</a:t>
            </a:r>
          </a:p>
          <a:p>
            <a:pPr lvl="1"/>
            <a:r>
              <a:rPr lang="en-US" dirty="0" smtClean="0"/>
              <a:t>Analysis of digital imagery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Buffer runway centerlines</a:t>
            </a:r>
          </a:p>
          <a:p>
            <a:pPr lvl="2"/>
            <a:r>
              <a:rPr lang="en-US" dirty="0" smtClean="0"/>
              <a:t>Extract existing land use </a:t>
            </a:r>
          </a:p>
        </p:txBody>
      </p:sp>
    </p:spTree>
    <p:extLst>
      <p:ext uri="{BB962C8B-B14F-4D97-AF65-F5344CB8AC3E}">
        <p14:creationId xmlns:p14="http://schemas.microsoft.com/office/powerpoint/2010/main" val="36390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#3 – Controlled Compatibility Land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343400" cy="5622925"/>
          </a:xfrm>
        </p:spPr>
      </p:pic>
    </p:spTree>
    <p:extLst>
      <p:ext uri="{BB962C8B-B14F-4D97-AF65-F5344CB8AC3E}">
        <p14:creationId xmlns:p14="http://schemas.microsoft.com/office/powerpoint/2010/main" val="29400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three primary goals are moving at a consistent pace</a:t>
            </a:r>
          </a:p>
          <a:p>
            <a:pPr lvl="1"/>
            <a:r>
              <a:rPr lang="en-US" dirty="0" smtClean="0"/>
              <a:t>Data collection complete for all three tasks</a:t>
            </a:r>
          </a:p>
          <a:p>
            <a:pPr lvl="1"/>
            <a:r>
              <a:rPr lang="en-US" dirty="0" smtClean="0"/>
              <a:t>Analysis and evaluation in progress</a:t>
            </a:r>
          </a:p>
          <a:p>
            <a:pPr lvl="1"/>
            <a:r>
              <a:rPr lang="en-US" dirty="0" smtClean="0"/>
              <a:t>Future work accounted for</a:t>
            </a:r>
          </a:p>
          <a:p>
            <a:r>
              <a:rPr lang="en-US" dirty="0" smtClean="0"/>
              <a:t>Defined dates for future tasks</a:t>
            </a:r>
          </a:p>
          <a:p>
            <a:pPr lvl="1"/>
            <a:r>
              <a:rPr lang="en-US" dirty="0" smtClean="0"/>
              <a:t>Analysis completion by November 15, 2012</a:t>
            </a:r>
          </a:p>
          <a:p>
            <a:pPr lvl="1"/>
            <a:r>
              <a:rPr lang="en-US" dirty="0" smtClean="0"/>
              <a:t>Final deliverables complete by December 10, 2012</a:t>
            </a:r>
          </a:p>
          <a:p>
            <a:r>
              <a:rPr lang="en-US" dirty="0" smtClean="0"/>
              <a:t>Geo-Air Consulting is confident of on-time completion of this project for the Texas Department of Transportation.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Brief synopsis</a:t>
            </a:r>
          </a:p>
          <a:p>
            <a:r>
              <a:rPr lang="en-US" dirty="0" smtClean="0"/>
              <a:t>Examine the three deliverables</a:t>
            </a:r>
          </a:p>
          <a:p>
            <a:r>
              <a:rPr lang="en-US" dirty="0" smtClean="0"/>
              <a:t>Plans for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5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 if the expansion of runways 13-31 and 17-35 is feasible and what impacts an expansion can have on the surrounding area of the San Marcos Airport.</a:t>
            </a:r>
          </a:p>
          <a:p>
            <a:r>
              <a:rPr lang="en-US" u="sng" dirty="0" smtClean="0"/>
              <a:t>Tasks: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Investigate into expanding the lengths of runways 13-31 and 17-35 from existing length to ultimate length.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Provide an airport hazard zoning map of imaginary surfaces.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Provide a controlled compatibility land use map.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scope for this project is two-fold.</a:t>
            </a:r>
          </a:p>
          <a:p>
            <a:pPr lvl="1"/>
            <a:r>
              <a:rPr lang="en-US" dirty="0" smtClean="0"/>
              <a:t>Ground extent</a:t>
            </a:r>
          </a:p>
          <a:p>
            <a:pPr lvl="1"/>
            <a:r>
              <a:rPr lang="en-US" dirty="0" smtClean="0"/>
              <a:t>Air extent</a:t>
            </a:r>
          </a:p>
          <a:p>
            <a:r>
              <a:rPr lang="en-US" dirty="0" smtClean="0"/>
              <a:t>Ground extent is established by TXDOT aerial image.</a:t>
            </a:r>
          </a:p>
          <a:p>
            <a:pPr lvl="1"/>
            <a:r>
              <a:rPr lang="en-US" dirty="0" smtClean="0"/>
              <a:t>Runway center line buffer zones</a:t>
            </a:r>
          </a:p>
          <a:p>
            <a:r>
              <a:rPr lang="en-US" dirty="0" smtClean="0"/>
              <a:t>Air extent is a 50,000 foot zone from the end of each runway.</a:t>
            </a:r>
          </a:p>
        </p:txBody>
      </p:sp>
    </p:spTree>
    <p:extLst>
      <p:ext uri="{BB962C8B-B14F-4D97-AF65-F5344CB8AC3E}">
        <p14:creationId xmlns:p14="http://schemas.microsoft.com/office/powerpoint/2010/main" val="3351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#1 – Runway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Work Completed</a:t>
            </a:r>
          </a:p>
          <a:p>
            <a:pPr lvl="1"/>
            <a:r>
              <a:rPr lang="en-US" dirty="0" smtClean="0"/>
              <a:t>Extension calculations completed</a:t>
            </a:r>
          </a:p>
          <a:p>
            <a:pPr lvl="1"/>
            <a:r>
              <a:rPr lang="en-US" dirty="0" smtClean="0"/>
              <a:t>“FAA Compliant”</a:t>
            </a:r>
          </a:p>
          <a:p>
            <a:pPr lvl="1"/>
            <a:r>
              <a:rPr lang="en-US" dirty="0" smtClean="0"/>
              <a:t>Extensions based on planning map provided with RFP</a:t>
            </a:r>
          </a:p>
          <a:p>
            <a:pPr lvl="2"/>
            <a:r>
              <a:rPr lang="en-US" dirty="0" smtClean="0"/>
              <a:t>13-31 a 800 ft. extension</a:t>
            </a:r>
          </a:p>
          <a:p>
            <a:pPr lvl="3"/>
            <a:r>
              <a:rPr lang="en-US" dirty="0" smtClean="0"/>
              <a:t>Added to 31 end of runway</a:t>
            </a:r>
          </a:p>
          <a:p>
            <a:pPr lvl="2"/>
            <a:r>
              <a:rPr lang="en-US" dirty="0" smtClean="0"/>
              <a:t>17-35 a 1500 ft. extension</a:t>
            </a:r>
          </a:p>
          <a:p>
            <a:pPr lvl="3"/>
            <a:r>
              <a:rPr lang="en-US" dirty="0" smtClean="0"/>
              <a:t>Broken up into two sections</a:t>
            </a:r>
          </a:p>
          <a:p>
            <a:pPr lvl="4"/>
            <a:r>
              <a:rPr lang="en-US" dirty="0" smtClean="0"/>
              <a:t>(23 feet above railroad line)</a:t>
            </a:r>
          </a:p>
          <a:p>
            <a:pPr lvl="4"/>
            <a:r>
              <a:rPr lang="en-US" dirty="0" smtClean="0"/>
              <a:t>558 ft. added to 17 end of runway</a:t>
            </a:r>
          </a:p>
          <a:p>
            <a:pPr lvl="4"/>
            <a:r>
              <a:rPr lang="en-US" dirty="0" smtClean="0"/>
              <a:t>1000 ft. added to 35 end of runway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#1 – Runway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 Work</a:t>
            </a:r>
          </a:p>
          <a:p>
            <a:pPr lvl="1"/>
            <a:r>
              <a:rPr lang="en-US" dirty="0" smtClean="0"/>
              <a:t>Adjusting the approach polygons for each runway</a:t>
            </a:r>
          </a:p>
          <a:p>
            <a:pPr lvl="1"/>
            <a:r>
              <a:rPr lang="en-US" dirty="0" smtClean="0"/>
              <a:t>Processing elevation data</a:t>
            </a:r>
          </a:p>
          <a:p>
            <a:pPr lvl="1"/>
            <a:r>
              <a:rPr lang="en-US" dirty="0" smtClean="0"/>
              <a:t>Modeling approach surfaces from proposed runway extensions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Evaluate object penetration through surfaces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5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#2 – Imaginary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  <a:p>
            <a:pPr lvl="1"/>
            <a:r>
              <a:rPr lang="en-US" dirty="0" smtClean="0"/>
              <a:t>Calculations for approach angles and distances for 13-31 runway complete</a:t>
            </a:r>
          </a:p>
          <a:p>
            <a:r>
              <a:rPr lang="en-US" dirty="0" smtClean="0"/>
              <a:t>Present work</a:t>
            </a:r>
          </a:p>
          <a:p>
            <a:pPr lvl="1"/>
            <a:r>
              <a:rPr lang="en-US" dirty="0" smtClean="0"/>
              <a:t>Calculating approach angles and distances for 17-35 runway</a:t>
            </a:r>
          </a:p>
          <a:p>
            <a:pPr lvl="1"/>
            <a:r>
              <a:rPr lang="en-US" dirty="0" smtClean="0"/>
              <a:t>Adjusting approach polygons to their proper z-values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Profile view of approach surfaces</a:t>
            </a:r>
          </a:p>
          <a:p>
            <a:pPr lvl="2"/>
            <a:r>
              <a:rPr lang="en-US" dirty="0" smtClean="0"/>
              <a:t>3D rendering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Extensions 31 and 35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219200"/>
            <a:ext cx="3962400" cy="5638800"/>
          </a:xfrm>
        </p:spPr>
      </p:pic>
    </p:spTree>
    <p:extLst>
      <p:ext uri="{BB962C8B-B14F-4D97-AF65-F5344CB8AC3E}">
        <p14:creationId xmlns:p14="http://schemas.microsoft.com/office/powerpoint/2010/main" val="26991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Runway Extensions 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962400" cy="5638800"/>
          </a:xfrm>
        </p:spPr>
      </p:pic>
    </p:spTree>
    <p:extLst>
      <p:ext uri="{BB962C8B-B14F-4D97-AF65-F5344CB8AC3E}">
        <p14:creationId xmlns:p14="http://schemas.microsoft.com/office/powerpoint/2010/main" val="3633385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976</TotalTime>
  <Words>405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10/31/2012 progress report</vt:lpstr>
      <vt:lpstr>Subject</vt:lpstr>
      <vt:lpstr>Purpose</vt:lpstr>
      <vt:lpstr>Scope</vt:lpstr>
      <vt:lpstr>Task #1 – Runway Extensions</vt:lpstr>
      <vt:lpstr>Task #1 – Runway Extensions</vt:lpstr>
      <vt:lpstr>Task #2 – Imaginary Surfaces</vt:lpstr>
      <vt:lpstr>Runway Extensions 31 and 35</vt:lpstr>
      <vt:lpstr>Runway Extensions 17</vt:lpstr>
      <vt:lpstr>Task #3 – Controlled Compatibility Land Use</vt:lpstr>
      <vt:lpstr>Task #3 – Controlled Compatibility Land Use</vt:lpstr>
      <vt:lpstr>Conclusion</vt:lpstr>
      <vt:lpstr>Questions or Comments?</vt:lpstr>
    </vt:vector>
  </TitlesOfParts>
  <Company>City of San Marcos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San Marcos</dc:creator>
  <cp:lastModifiedBy>Pacheco, Marcus R</cp:lastModifiedBy>
  <cp:revision>73</cp:revision>
  <dcterms:created xsi:type="dcterms:W3CDTF">2012-09-28T14:46:35Z</dcterms:created>
  <dcterms:modified xsi:type="dcterms:W3CDTF">2012-12-05T17:37:56Z</dcterms:modified>
</cp:coreProperties>
</file>